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3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7A7F68-23C3-4A86-BA44-F606B86A56AB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FE7F63-895D-494E-96BE-3EDDC34C9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6491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FE7F63-895D-494E-96BE-3EDDC34C962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8974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FE7F63-895D-494E-96BE-3EDDC34C962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1816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B80DA635-C9C3-4275-BC3F-A5D5C3BCF2F4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E9AE7D57-FA55-4247-962B-1963F52FFDC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260439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DA635-C9C3-4275-BC3F-A5D5C3BCF2F4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E7D57-FA55-4247-962B-1963F52FF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779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DA635-C9C3-4275-BC3F-A5D5C3BCF2F4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E7D57-FA55-4247-962B-1963F52FF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523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DA635-C9C3-4275-BC3F-A5D5C3BCF2F4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E7D57-FA55-4247-962B-1963F52FF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651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DA635-C9C3-4275-BC3F-A5D5C3BCF2F4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E7D57-FA55-4247-962B-1963F52FFDC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09738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DA635-C9C3-4275-BC3F-A5D5C3BCF2F4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E7D57-FA55-4247-962B-1963F52FF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268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DA635-C9C3-4275-BC3F-A5D5C3BCF2F4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E7D57-FA55-4247-962B-1963F52FF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944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DA635-C9C3-4275-BC3F-A5D5C3BCF2F4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E7D57-FA55-4247-962B-1963F52FF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397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DA635-C9C3-4275-BC3F-A5D5C3BCF2F4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E7D57-FA55-4247-962B-1963F52FF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492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DA635-C9C3-4275-BC3F-A5D5C3BCF2F4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E7D57-FA55-4247-962B-1963F52FF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284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DA635-C9C3-4275-BC3F-A5D5C3BCF2F4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E7D57-FA55-4247-962B-1963F52FF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97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B80DA635-C9C3-4275-BC3F-A5D5C3BCF2F4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E9AE7D57-FA55-4247-962B-1963F52FF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773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50F67-2DDF-B8FF-5E1B-07C67ED2CE5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Nevada OHV Program Grantee Feedback Survey Results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D0C710-3726-F1ED-30F3-33DF874BABE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August 12, 2025</a:t>
            </a:r>
          </a:p>
        </p:txBody>
      </p:sp>
    </p:spTree>
    <p:extLst>
      <p:ext uri="{BB962C8B-B14F-4D97-AF65-F5344CB8AC3E}">
        <p14:creationId xmlns:p14="http://schemas.microsoft.com/office/powerpoint/2010/main" val="23253908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5126">
            <a:extLst>
              <a:ext uri="{FF2B5EF4-FFF2-40B4-BE49-F238E27FC236}">
                <a16:creationId xmlns:a16="http://schemas.microsoft.com/office/drawing/2014/main" id="{0E99ED6D-365F-4CAE-942F-ECA78F74BD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129" name="Rectangle 5128">
            <a:extLst>
              <a:ext uri="{FF2B5EF4-FFF2-40B4-BE49-F238E27FC236}">
                <a16:creationId xmlns:a16="http://schemas.microsoft.com/office/drawing/2014/main" id="{C42F24F1-C1EF-471F-A19B-A340CE541D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31" name="Rectangle 5130">
            <a:extLst>
              <a:ext uri="{FF2B5EF4-FFF2-40B4-BE49-F238E27FC236}">
                <a16:creationId xmlns:a16="http://schemas.microsoft.com/office/drawing/2014/main" id="{E56C425C-3C64-47BA-B583-94D39B9B7F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6568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Forms response chart. Question title: How would you rank overall communication with the Nevada OHV Program regarding the grant application process?. Number of responses: 13 responses.">
            <a:extLst>
              <a:ext uri="{FF2B5EF4-FFF2-40B4-BE49-F238E27FC236}">
                <a16:creationId xmlns:a16="http://schemas.microsoft.com/office/drawing/2014/main" id="{DF658E5B-FA3A-0B15-D874-11778696329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7" y="661839"/>
            <a:ext cx="10905066" cy="553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3075773-CD00-47D0-53C6-9010DC197224}"/>
              </a:ext>
            </a:extLst>
          </p:cNvPr>
          <p:cNvSpPr txBox="1"/>
          <p:nvPr/>
        </p:nvSpPr>
        <p:spPr>
          <a:xfrm rot="16200000">
            <a:off x="-1904238" y="1863590"/>
            <a:ext cx="61036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Number of Responses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C05763-D8E7-3BF1-6441-9B3EF87197E0}"/>
              </a:ext>
            </a:extLst>
          </p:cNvPr>
          <p:cNvSpPr txBox="1"/>
          <p:nvPr/>
        </p:nvSpPr>
        <p:spPr>
          <a:xfrm>
            <a:off x="1232154" y="5463447"/>
            <a:ext cx="38701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Nevada OHV was unresponsive and unhelpful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BB1657-96E7-3A4B-A0F5-491DBE7A1D5E}"/>
              </a:ext>
            </a:extLst>
          </p:cNvPr>
          <p:cNvSpPr txBox="1"/>
          <p:nvPr/>
        </p:nvSpPr>
        <p:spPr>
          <a:xfrm>
            <a:off x="8579247" y="5601946"/>
            <a:ext cx="271359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000000"/>
                </a:solidFill>
                <a:latin typeface="Century Schoolbook" panose="02040604050505020304"/>
              </a:rPr>
              <a:t>Nevada OHV was responsive and helpful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38278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BF5771-70EC-E439-25B0-A9A585EE5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OHV Program Communication during Application Process (10 Responses)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B9385B-8DEF-23C1-3443-C8C207D823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Positive			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87F887-47D2-576B-1D64-B7CDAC91693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Helpful and responsive in a timely manner</a:t>
            </a:r>
          </a:p>
          <a:p>
            <a:r>
              <a:rPr lang="en-US" dirty="0"/>
              <a:t>Professional</a:t>
            </a:r>
          </a:p>
          <a:p>
            <a:r>
              <a:rPr lang="en-US" i="1" dirty="0"/>
              <a:t>“I have never had a bad experience with the OHV Program”</a:t>
            </a:r>
          </a:p>
          <a:p>
            <a:r>
              <a:rPr lang="en-US" dirty="0"/>
              <a:t>Communication has improved since change in Program management</a:t>
            </a:r>
          </a:p>
          <a:p>
            <a:r>
              <a:rPr lang="en-US" dirty="0"/>
              <a:t>No complaints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66D268-96A6-DA9F-E464-15BF35D02A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Negative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6201F3-1DE1-9633-1E45-51125EAA391A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Could provide more communication throughout the grant process</a:t>
            </a:r>
          </a:p>
        </p:txBody>
      </p:sp>
    </p:spTree>
    <p:extLst>
      <p:ext uri="{BB962C8B-B14F-4D97-AF65-F5344CB8AC3E}">
        <p14:creationId xmlns:p14="http://schemas.microsoft.com/office/powerpoint/2010/main" val="11607414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EEB4C-B59C-7278-32D9-51F417324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Feedback for the Application Process (6 Responses)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AA2548-7DB0-AD21-8516-FF26124E42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“Application process is fine, not much could be changed. But the meeting was absolutely horrible”</a:t>
            </a:r>
          </a:p>
          <a:p>
            <a:r>
              <a:rPr lang="en-US" dirty="0"/>
              <a:t>Having additional trainings or the opportunity to be mentored</a:t>
            </a:r>
          </a:p>
          <a:p>
            <a:r>
              <a:rPr lang="en-US" dirty="0"/>
              <a:t>Don’t belittle or shame applicants</a:t>
            </a:r>
          </a:p>
          <a:p>
            <a:r>
              <a:rPr lang="en-US" dirty="0"/>
              <a:t>More training on post-award processes (RFR, reporting)</a:t>
            </a:r>
          </a:p>
        </p:txBody>
      </p:sp>
    </p:spTree>
    <p:extLst>
      <p:ext uri="{BB962C8B-B14F-4D97-AF65-F5344CB8AC3E}">
        <p14:creationId xmlns:p14="http://schemas.microsoft.com/office/powerpoint/2010/main" val="28661639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831D8-B0FF-4A64-C761-5C0F00ADE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Post-Award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A2CC44-A89E-B8BB-27FD-29F713061F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4770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hade val="98000"/>
                <a:satMod val="130000"/>
                <a:lumMod val="102000"/>
              </a:schemeClr>
            </a:gs>
            <a:gs pos="100000">
              <a:schemeClr val="bg1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Rectangle 6150">
            <a:extLst>
              <a:ext uri="{FF2B5EF4-FFF2-40B4-BE49-F238E27FC236}">
                <a16:creationId xmlns:a16="http://schemas.microsoft.com/office/drawing/2014/main" id="{0E99ED6D-365F-4CAE-942F-ECA78F74BD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6153" name="Rectangle 6152">
            <a:extLst>
              <a:ext uri="{FF2B5EF4-FFF2-40B4-BE49-F238E27FC236}">
                <a16:creationId xmlns:a16="http://schemas.microsoft.com/office/drawing/2014/main" id="{9B0F74F9-E373-4883-A533-C80C53DE6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55" name="Rectangle 6154">
            <a:extLst>
              <a:ext uri="{FF2B5EF4-FFF2-40B4-BE49-F238E27FC236}">
                <a16:creationId xmlns:a16="http://schemas.microsoft.com/office/drawing/2014/main" id="{4765FFFB-1163-4DA7-83B0-B8677ABBC6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485E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57" name="Rectangle 6156">
            <a:extLst>
              <a:ext uri="{FF2B5EF4-FFF2-40B4-BE49-F238E27FC236}">
                <a16:creationId xmlns:a16="http://schemas.microsoft.com/office/drawing/2014/main" id="{EC117A05-2F4F-4370-A926-6191A5C3DC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Forms response chart. Question title: How would you rank overall communication with the Nevada OHV Program post award?. Number of responses: 13 responses.">
            <a:extLst>
              <a:ext uri="{FF2B5EF4-FFF2-40B4-BE49-F238E27FC236}">
                <a16:creationId xmlns:a16="http://schemas.microsoft.com/office/drawing/2014/main" id="{5C2A1B45-7FA1-9E13-7074-0FE99BD05A5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48840" y="1123527"/>
            <a:ext cx="9694314" cy="46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36C4DFF-2890-19E6-B5D1-8E402F5213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231860" y="3248765"/>
            <a:ext cx="2584928" cy="49381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CDB8FB7-BE4E-AAC1-E66A-9142F6E1E08E}"/>
              </a:ext>
            </a:extLst>
          </p:cNvPr>
          <p:cNvSpPr txBox="1"/>
          <p:nvPr/>
        </p:nvSpPr>
        <p:spPr>
          <a:xfrm>
            <a:off x="1524324" y="5256032"/>
            <a:ext cx="362271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Nevada OHV was unresponsive and unhelpful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EA223BE-4B4D-7A0D-28B6-B986BFCCD98D}"/>
              </a:ext>
            </a:extLst>
          </p:cNvPr>
          <p:cNvSpPr txBox="1"/>
          <p:nvPr/>
        </p:nvSpPr>
        <p:spPr>
          <a:xfrm>
            <a:off x="7980492" y="5125005"/>
            <a:ext cx="34396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000000"/>
                </a:solidFill>
                <a:latin typeface="Century Schoolbook" panose="02040604050505020304"/>
              </a:rPr>
              <a:t>Nevada OHV was responsive and helpful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52561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A9F5A3-AFB1-DD83-87D4-4814126AE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Post-Award Program Communication (10 Responses)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9CC738-BCDF-9D51-20DB-D83F5135DE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Positive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6F1465-2B1D-9A11-1FD2-6D671B34B6A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Reponses and information is timely and helpful</a:t>
            </a:r>
          </a:p>
          <a:p>
            <a:r>
              <a:rPr lang="en-US" dirty="0"/>
              <a:t>Post management change quarterly reporting reminders have been appreciated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2E25C4-1FD2-0186-286F-58A8B41321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Negative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812C5C-56B0-8019-A7D0-285DA9E1BD64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i="1" dirty="0"/>
              <a:t>“The staff changes left a few gaps, but I think Kaden in doing well.”</a:t>
            </a:r>
          </a:p>
        </p:txBody>
      </p:sp>
    </p:spTree>
    <p:extLst>
      <p:ext uri="{BB962C8B-B14F-4D97-AF65-F5344CB8AC3E}">
        <p14:creationId xmlns:p14="http://schemas.microsoft.com/office/powerpoint/2010/main" val="18149975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hade val="98000"/>
                <a:satMod val="130000"/>
                <a:lumMod val="102000"/>
              </a:schemeClr>
            </a:gs>
            <a:gs pos="100000">
              <a:schemeClr val="bg1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Rectangle 7174">
            <a:extLst>
              <a:ext uri="{FF2B5EF4-FFF2-40B4-BE49-F238E27FC236}">
                <a16:creationId xmlns:a16="http://schemas.microsoft.com/office/drawing/2014/main" id="{0E99ED6D-365F-4CAE-942F-ECA78F74BD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7177" name="Rectangle 7176">
            <a:extLst>
              <a:ext uri="{FF2B5EF4-FFF2-40B4-BE49-F238E27FC236}">
                <a16:creationId xmlns:a16="http://schemas.microsoft.com/office/drawing/2014/main" id="{9B0F74F9-E373-4883-A533-C80C53DE6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79" name="Rectangle 7178">
            <a:extLst>
              <a:ext uri="{FF2B5EF4-FFF2-40B4-BE49-F238E27FC236}">
                <a16:creationId xmlns:a16="http://schemas.microsoft.com/office/drawing/2014/main" id="{4765FFFB-1163-4DA7-83B0-B8677ABBC6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4960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81" name="Rectangle 7180">
            <a:extLst>
              <a:ext uri="{FF2B5EF4-FFF2-40B4-BE49-F238E27FC236}">
                <a16:creationId xmlns:a16="http://schemas.microsoft.com/office/drawing/2014/main" id="{EC117A05-2F4F-4370-A926-6191A5C3DC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Forms response chart. Question title: How would you rank the request for reimbursement (RFR) process?. Number of responses: 13 responses.">
            <a:extLst>
              <a:ext uri="{FF2B5EF4-FFF2-40B4-BE49-F238E27FC236}">
                <a16:creationId xmlns:a16="http://schemas.microsoft.com/office/drawing/2014/main" id="{76542DC5-B3BB-5B4E-2A3F-29421427535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48840" y="1123527"/>
            <a:ext cx="9694314" cy="46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FE66983-E45B-DEC6-BA93-F13B028BC1DF}"/>
              </a:ext>
            </a:extLst>
          </p:cNvPr>
          <p:cNvSpPr txBox="1"/>
          <p:nvPr/>
        </p:nvSpPr>
        <p:spPr>
          <a:xfrm rot="16200000">
            <a:off x="-1473517" y="1506974"/>
            <a:ext cx="61055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Number of Responses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10D89B-95E7-14C4-68C0-2E565D5AB06C}"/>
              </a:ext>
            </a:extLst>
          </p:cNvPr>
          <p:cNvSpPr txBox="1"/>
          <p:nvPr/>
        </p:nvSpPr>
        <p:spPr>
          <a:xfrm>
            <a:off x="1579245" y="5256032"/>
            <a:ext cx="61036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Difficult and unclear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514D1E0-CA5E-64B5-41D7-9CDD9E2B3A60}"/>
              </a:ext>
            </a:extLst>
          </p:cNvPr>
          <p:cNvSpPr txBox="1"/>
          <p:nvPr/>
        </p:nvSpPr>
        <p:spPr>
          <a:xfrm>
            <a:off x="8337042" y="5256032"/>
            <a:ext cx="61036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000000"/>
                </a:solidFill>
                <a:latin typeface="Century Schoolbook" panose="02040604050505020304"/>
              </a:rPr>
              <a:t>Straightforward and easy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30208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F0AE1-DFB9-F00A-6970-47DD17D12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RFR Feedback (10 Responses)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BB56E3-D08D-A82A-B2C8-385E17BA0B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Positive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94C692-1D91-74CA-E6FC-AD0B1462174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Similar to other grant programs</a:t>
            </a:r>
          </a:p>
          <a:p>
            <a:r>
              <a:rPr lang="en-US" dirty="0"/>
              <a:t>Self explanatory</a:t>
            </a:r>
          </a:p>
          <a:p>
            <a:r>
              <a:rPr lang="en-US" dirty="0"/>
              <a:t>Clear and easy to understand</a:t>
            </a:r>
          </a:p>
          <a:p>
            <a:r>
              <a:rPr lang="en-US" dirty="0"/>
              <a:t>Easier than other grants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0011D1-8357-B845-C506-547EDC9719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Negative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6D1A6C4-226A-F24A-FB86-D49D5A5DB21D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First time through the process can be difficult</a:t>
            </a:r>
          </a:p>
          <a:p>
            <a:r>
              <a:rPr lang="en-US" dirty="0"/>
              <a:t>Intimidating for grantees new to grants</a:t>
            </a:r>
          </a:p>
          <a:p>
            <a:r>
              <a:rPr lang="en-US" dirty="0"/>
              <a:t>Travel reimbursement changes are confusing</a:t>
            </a:r>
          </a:p>
        </p:txBody>
      </p:sp>
    </p:spTree>
    <p:extLst>
      <p:ext uri="{BB962C8B-B14F-4D97-AF65-F5344CB8AC3E}">
        <p14:creationId xmlns:p14="http://schemas.microsoft.com/office/powerpoint/2010/main" val="23646091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hade val="98000"/>
                <a:satMod val="130000"/>
                <a:lumMod val="102000"/>
              </a:schemeClr>
            </a:gs>
            <a:gs pos="100000">
              <a:schemeClr val="bg1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Rectangle 8198">
            <a:extLst>
              <a:ext uri="{FF2B5EF4-FFF2-40B4-BE49-F238E27FC236}">
                <a16:creationId xmlns:a16="http://schemas.microsoft.com/office/drawing/2014/main" id="{0E99ED6D-365F-4CAE-942F-ECA78F74BD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8201" name="Rectangle 8200">
            <a:extLst>
              <a:ext uri="{FF2B5EF4-FFF2-40B4-BE49-F238E27FC236}">
                <a16:creationId xmlns:a16="http://schemas.microsoft.com/office/drawing/2014/main" id="{9B0F74F9-E373-4883-A533-C80C53DE6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03" name="Rectangle 8202">
            <a:extLst>
              <a:ext uri="{FF2B5EF4-FFF2-40B4-BE49-F238E27FC236}">
                <a16:creationId xmlns:a16="http://schemas.microsoft.com/office/drawing/2014/main" id="{4765FFFB-1163-4DA7-83B0-B8677ABBC6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485E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05" name="Rectangle 8204">
            <a:extLst>
              <a:ext uri="{FF2B5EF4-FFF2-40B4-BE49-F238E27FC236}">
                <a16:creationId xmlns:a16="http://schemas.microsoft.com/office/drawing/2014/main" id="{EC117A05-2F4F-4370-A926-6191A5C3DC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 descr="Forms response chart. Question title: Has the OHV Program been helpful with reimbursements and the RFR process?. Number of responses: 13 responses.">
            <a:extLst>
              <a:ext uri="{FF2B5EF4-FFF2-40B4-BE49-F238E27FC236}">
                <a16:creationId xmlns:a16="http://schemas.microsoft.com/office/drawing/2014/main" id="{97ADEE15-EBE8-4BD7-9C4A-6446D7C85B3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48840" y="1123527"/>
            <a:ext cx="9694314" cy="46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4F802EB-C9C8-7E38-8C35-08E4E10C3AE7}"/>
              </a:ext>
            </a:extLst>
          </p:cNvPr>
          <p:cNvSpPr txBox="1"/>
          <p:nvPr/>
        </p:nvSpPr>
        <p:spPr>
          <a:xfrm rot="16200000">
            <a:off x="-1618304" y="1625846"/>
            <a:ext cx="61036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Number of Responses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7EED3D-2AA9-B057-553C-7F333900C24D}"/>
              </a:ext>
            </a:extLst>
          </p:cNvPr>
          <p:cNvSpPr txBox="1"/>
          <p:nvPr/>
        </p:nvSpPr>
        <p:spPr>
          <a:xfrm>
            <a:off x="1433506" y="5256032"/>
            <a:ext cx="24526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The OHV Program has not been helpful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D7B5DBE-9E83-8470-4A2C-9FBD0D0C18F3}"/>
              </a:ext>
            </a:extLst>
          </p:cNvPr>
          <p:cNvSpPr txBox="1"/>
          <p:nvPr/>
        </p:nvSpPr>
        <p:spPr>
          <a:xfrm>
            <a:off x="7891344" y="5209865"/>
            <a:ext cx="28671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000000"/>
                </a:solidFill>
                <a:latin typeface="Century Schoolbook" panose="02040604050505020304"/>
              </a:rPr>
              <a:t>The OHV Program has been helpful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38257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FD8DE-E414-347B-528A-E6AA0B850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OHV Program RFR Assistance Feedback (8 Responses)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BD669D-55FE-4383-15DA-2D5ABA4022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Positive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263D54-9ED2-69ED-8C57-9E0E0941C39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Prompt responses</a:t>
            </a:r>
          </a:p>
          <a:p>
            <a:r>
              <a:rPr lang="en-US" dirty="0"/>
              <a:t>Easy to work with</a:t>
            </a:r>
          </a:p>
          <a:p>
            <a:r>
              <a:rPr lang="en-US" dirty="0"/>
              <a:t>Good communication</a:t>
            </a:r>
          </a:p>
          <a:p>
            <a:r>
              <a:rPr lang="en-US" i="1" dirty="0"/>
              <a:t>“Since our first payment request, the OHV team has noticeably improved its ability to help us provide what the OHV team needs to quickly process our requests.”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4DBAE0-9892-9EFB-648B-E0B10342BE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Negative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D0BEC3-2AF2-1858-4307-8D886AB18D8F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Slow payment process</a:t>
            </a:r>
          </a:p>
          <a:p>
            <a:r>
              <a:rPr lang="en-US" dirty="0"/>
              <a:t>More flexibility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9618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21FFDA05-9640-4040-B33E-D46FD04434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1026" name="Picture 2" descr="Forms response chart. Question title: What year was your most recent grant awarded?. Number of responses: 13 responses.">
            <a:extLst>
              <a:ext uri="{FF2B5EF4-FFF2-40B4-BE49-F238E27FC236}">
                <a16:creationId xmlns:a16="http://schemas.microsoft.com/office/drawing/2014/main" id="{FD13D0CF-1F33-B6D6-32FF-766D8C94169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239" b="-1"/>
          <a:stretch>
            <a:fillRect/>
          </a:stretch>
        </p:blipFill>
        <p:spPr bwMode="auto">
          <a:xfrm>
            <a:off x="20" y="10"/>
            <a:ext cx="1220722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13056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hade val="98000"/>
                <a:satMod val="130000"/>
                <a:lumMod val="102000"/>
              </a:schemeClr>
            </a:gs>
            <a:gs pos="100000">
              <a:schemeClr val="bg1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3" name="Rectangle 9222">
            <a:extLst>
              <a:ext uri="{FF2B5EF4-FFF2-40B4-BE49-F238E27FC236}">
                <a16:creationId xmlns:a16="http://schemas.microsoft.com/office/drawing/2014/main" id="{0E99ED6D-365F-4CAE-942F-ECA78F74BD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9225" name="Rectangle 9224">
            <a:extLst>
              <a:ext uri="{FF2B5EF4-FFF2-40B4-BE49-F238E27FC236}">
                <a16:creationId xmlns:a16="http://schemas.microsoft.com/office/drawing/2014/main" id="{9B0F74F9-E373-4883-A533-C80C53DE6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27" name="Rectangle 9226">
            <a:extLst>
              <a:ext uri="{FF2B5EF4-FFF2-40B4-BE49-F238E27FC236}">
                <a16:creationId xmlns:a16="http://schemas.microsoft.com/office/drawing/2014/main" id="{4765FFFB-1163-4DA7-83B0-B8677ABBC6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465C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29" name="Rectangle 9228">
            <a:extLst>
              <a:ext uri="{FF2B5EF4-FFF2-40B4-BE49-F238E27FC236}">
                <a16:creationId xmlns:a16="http://schemas.microsoft.com/office/drawing/2014/main" id="{EC117A05-2F4F-4370-A926-6191A5C3DC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 descr="Forms response chart. Question title: How would you rank the reporting process?. Number of responses: 13 responses.">
            <a:extLst>
              <a:ext uri="{FF2B5EF4-FFF2-40B4-BE49-F238E27FC236}">
                <a16:creationId xmlns:a16="http://schemas.microsoft.com/office/drawing/2014/main" id="{DFEF3CC6-872A-8F59-2DE0-F6A2170E113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48840" y="1123527"/>
            <a:ext cx="9694314" cy="46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0BDEEF7-8D69-ACA8-7ADB-3D0B6BBEBC9C}"/>
              </a:ext>
            </a:extLst>
          </p:cNvPr>
          <p:cNvSpPr txBox="1"/>
          <p:nvPr/>
        </p:nvSpPr>
        <p:spPr>
          <a:xfrm rot="16200000">
            <a:off x="-1633544" y="1662422"/>
            <a:ext cx="61036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Number of Responses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AF5934-9376-D795-29F4-D3B2C59B36C8}"/>
              </a:ext>
            </a:extLst>
          </p:cNvPr>
          <p:cNvSpPr txBox="1"/>
          <p:nvPr/>
        </p:nvSpPr>
        <p:spPr>
          <a:xfrm>
            <a:off x="1795344" y="5256032"/>
            <a:ext cx="61036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Difficult and unclear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F44E54F-BE2B-C641-6AD8-FECE0668D51F}"/>
              </a:ext>
            </a:extLst>
          </p:cNvPr>
          <p:cNvSpPr txBox="1"/>
          <p:nvPr/>
        </p:nvSpPr>
        <p:spPr>
          <a:xfrm>
            <a:off x="8172450" y="5256032"/>
            <a:ext cx="61036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000000"/>
                </a:solidFill>
                <a:latin typeface="Century Schoolbook" panose="02040604050505020304"/>
              </a:rPr>
              <a:t>Straightforward and easy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46194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AE17D7-99AF-B90D-EF07-FDCE12731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Reporting Process Feedback (8 Responses)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58077B-3A44-A175-0917-1565C034BD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Positive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ED87FC-FDFF-7257-2E6A-F5D15BBB9B6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Simple after the first report</a:t>
            </a:r>
          </a:p>
          <a:p>
            <a:r>
              <a:rPr lang="en-US" dirty="0"/>
              <a:t>Easy process</a:t>
            </a:r>
          </a:p>
          <a:p>
            <a:r>
              <a:rPr lang="en-US" dirty="0"/>
              <a:t>Convenient</a:t>
            </a:r>
          </a:p>
          <a:p>
            <a:r>
              <a:rPr lang="en-US" i="1" dirty="0"/>
              <a:t>“Prior to OHV program management change, we would not receive courtesy reminders about quarterly reports being due. Now approximately 1-2 weeks before each quarterly due date, we receive a reminder from the OHV program, which is very helpful for our organization which is constantly balancing multiple grants”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FA6F11-4DB6-CE46-3E84-221D1E26F2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Negative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BFF6A9-E673-F688-2758-5F99AAF300F8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No comments</a:t>
            </a:r>
          </a:p>
        </p:txBody>
      </p:sp>
    </p:spTree>
    <p:extLst>
      <p:ext uri="{BB962C8B-B14F-4D97-AF65-F5344CB8AC3E}">
        <p14:creationId xmlns:p14="http://schemas.microsoft.com/office/powerpoint/2010/main" val="22672314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E6DF8-9580-4968-18B1-83096E1B0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Post-Award Feedback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912853-2D27-A2F6-593F-40859160E3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“When a medical emergency interfered with our timeline, the grant administrators were willing to work with us - which we are grateful for”</a:t>
            </a:r>
          </a:p>
          <a:p>
            <a:r>
              <a:rPr lang="en-US" i="1" dirty="0"/>
              <a:t>“Overall, easy and I like it is submitted via email”</a:t>
            </a:r>
          </a:p>
        </p:txBody>
      </p:sp>
    </p:spTree>
    <p:extLst>
      <p:ext uri="{BB962C8B-B14F-4D97-AF65-F5344CB8AC3E}">
        <p14:creationId xmlns:p14="http://schemas.microsoft.com/office/powerpoint/2010/main" val="11228639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377AAA-371B-5D7D-1267-B2521C75A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OHV Grant Rounds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D3A559-6B41-02CD-5527-F81312ECAC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4760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Rectangle 10246">
            <a:extLst>
              <a:ext uri="{FF2B5EF4-FFF2-40B4-BE49-F238E27FC236}">
                <a16:creationId xmlns:a16="http://schemas.microsoft.com/office/drawing/2014/main" id="{0E99ED6D-365F-4CAE-942F-ECA78F74BD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249" name="Rectangle 10248">
            <a:extLst>
              <a:ext uri="{FF2B5EF4-FFF2-40B4-BE49-F238E27FC236}">
                <a16:creationId xmlns:a16="http://schemas.microsoft.com/office/drawing/2014/main" id="{C42F24F1-C1EF-471F-A19B-A340CE541D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51" name="Rectangle 10250">
            <a:extLst>
              <a:ext uri="{FF2B5EF4-FFF2-40B4-BE49-F238E27FC236}">
                <a16:creationId xmlns:a16="http://schemas.microsoft.com/office/drawing/2014/main" id="{E56C425C-3C64-47BA-B583-94D39B9B7F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6568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2" name="Picture 2" descr="Forms response chart. Question title: Would you prefer one or two OHV grant cycles per year?. Number of responses: 13 responses.">
            <a:extLst>
              <a:ext uri="{FF2B5EF4-FFF2-40B4-BE49-F238E27FC236}">
                <a16:creationId xmlns:a16="http://schemas.microsoft.com/office/drawing/2014/main" id="{0DB8EA93-DED9-BB1C-1D23-2ACF1283C9B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7" y="1138937"/>
            <a:ext cx="10905066" cy="4580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56741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6DEDE5-E4C4-A00B-6492-724249CA9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Preferred Amount of Grant Cycles (9 responses)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6D569E-99A3-3CBD-7953-4D26892436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One (53.8%)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B082F5-6B99-E6D0-25A1-E7B9F18F925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Process is tedious and time consuming, would rather do it once a year</a:t>
            </a:r>
          </a:p>
          <a:p>
            <a:r>
              <a:rPr lang="en-US" i="1" dirty="0"/>
              <a:t>“I've managed grant programs for over 15 years and running two cycles/year is way too time-consuming and is not an efficient use of staff time”</a:t>
            </a:r>
          </a:p>
          <a:p>
            <a:r>
              <a:rPr lang="en-US" dirty="0"/>
              <a:t>Simple for reporting</a:t>
            </a:r>
          </a:p>
          <a:p>
            <a:r>
              <a:rPr lang="en-US" dirty="0"/>
              <a:t>Two cycles limits size of project</a:t>
            </a:r>
          </a:p>
          <a:p>
            <a:r>
              <a:rPr lang="en-US" dirty="0"/>
              <a:t>More work for grantees, applicants, staff and commissioners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C3CD7E-9F51-B047-AD9C-CCA42FA7A4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Two (46.2%)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DA7644-E0FA-10CC-A221-457E52C5C4D4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Good for organizations that utilize different fiscal years</a:t>
            </a:r>
          </a:p>
          <a:p>
            <a:r>
              <a:rPr lang="en-US" i="1" dirty="0"/>
              <a:t>“Should a need arise after the initial grant cycle, having two allows you to apply again and potentially gain assistance without having to wait for the next year”</a:t>
            </a:r>
          </a:p>
        </p:txBody>
      </p:sp>
    </p:spTree>
    <p:extLst>
      <p:ext uri="{BB962C8B-B14F-4D97-AF65-F5344CB8AC3E}">
        <p14:creationId xmlns:p14="http://schemas.microsoft.com/office/powerpoint/2010/main" val="28358939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Rectangle 11270">
            <a:extLst>
              <a:ext uri="{FF2B5EF4-FFF2-40B4-BE49-F238E27FC236}">
                <a16:creationId xmlns:a16="http://schemas.microsoft.com/office/drawing/2014/main" id="{0E99ED6D-365F-4CAE-942F-ECA78F74BD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273" name="Rectangle 11272">
            <a:extLst>
              <a:ext uri="{FF2B5EF4-FFF2-40B4-BE49-F238E27FC236}">
                <a16:creationId xmlns:a16="http://schemas.microsoft.com/office/drawing/2014/main" id="{C42F24F1-C1EF-471F-A19B-A340CE541D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75" name="Rectangle 11274">
            <a:extLst>
              <a:ext uri="{FF2B5EF4-FFF2-40B4-BE49-F238E27FC236}">
                <a16:creationId xmlns:a16="http://schemas.microsoft.com/office/drawing/2014/main" id="{E56C425C-3C64-47BA-B583-94D39B9B7F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6568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66" name="Picture 2" descr="Forms response chart. Question title: When would you prefer to have the Nevada OHV grant cycle awarded?. Number of responses: 13 responses.">
            <a:extLst>
              <a:ext uri="{FF2B5EF4-FFF2-40B4-BE49-F238E27FC236}">
                <a16:creationId xmlns:a16="http://schemas.microsoft.com/office/drawing/2014/main" id="{17925635-A0DE-2A16-77F9-3AADB5C0990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7" y="839046"/>
            <a:ext cx="10905066" cy="5179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B5F1D57-2A93-300C-2291-1738EB5C6878}"/>
              </a:ext>
            </a:extLst>
          </p:cNvPr>
          <p:cNvSpPr txBox="1"/>
          <p:nvPr/>
        </p:nvSpPr>
        <p:spPr>
          <a:xfrm>
            <a:off x="5527437" y="5644449"/>
            <a:ext cx="61036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Number of Responses</a:t>
            </a:r>
          </a:p>
        </p:txBody>
      </p:sp>
    </p:spTree>
    <p:extLst>
      <p:ext uri="{BB962C8B-B14F-4D97-AF65-F5344CB8AC3E}">
        <p14:creationId xmlns:p14="http://schemas.microsoft.com/office/powerpoint/2010/main" val="34077532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5" name="Rectangle 12294">
            <a:extLst>
              <a:ext uri="{FF2B5EF4-FFF2-40B4-BE49-F238E27FC236}">
                <a16:creationId xmlns:a16="http://schemas.microsoft.com/office/drawing/2014/main" id="{0E99ED6D-365F-4CAE-942F-ECA78F74BD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297" name="Rectangle 12296">
            <a:extLst>
              <a:ext uri="{FF2B5EF4-FFF2-40B4-BE49-F238E27FC236}">
                <a16:creationId xmlns:a16="http://schemas.microsoft.com/office/drawing/2014/main" id="{C42F24F1-C1EF-471F-A19B-A340CE541D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99" name="Rectangle 12298">
            <a:extLst>
              <a:ext uri="{FF2B5EF4-FFF2-40B4-BE49-F238E27FC236}">
                <a16:creationId xmlns:a16="http://schemas.microsoft.com/office/drawing/2014/main" id="{E56C425C-3C64-47BA-B583-94D39B9B7F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6568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90" name="Picture 2" descr="Forms response chart. Question title: Has your organization received funds from grant programs other than Nevada OHV? . Number of responses: 13 responses.">
            <a:extLst>
              <a:ext uri="{FF2B5EF4-FFF2-40B4-BE49-F238E27FC236}">
                <a16:creationId xmlns:a16="http://schemas.microsoft.com/office/drawing/2014/main" id="{5C18E732-D5E5-6D33-EC4F-EFD550BA37C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7" y="1138937"/>
            <a:ext cx="10905066" cy="4580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47964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9" name="Rectangle 13318">
            <a:extLst>
              <a:ext uri="{FF2B5EF4-FFF2-40B4-BE49-F238E27FC236}">
                <a16:creationId xmlns:a16="http://schemas.microsoft.com/office/drawing/2014/main" id="{0E99ED6D-365F-4CAE-942F-ECA78F74BD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321" name="Rectangle 13320">
            <a:extLst>
              <a:ext uri="{FF2B5EF4-FFF2-40B4-BE49-F238E27FC236}">
                <a16:creationId xmlns:a16="http://schemas.microsoft.com/office/drawing/2014/main" id="{C42F24F1-C1EF-471F-A19B-A340CE541D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23" name="Rectangle 13322">
            <a:extLst>
              <a:ext uri="{FF2B5EF4-FFF2-40B4-BE49-F238E27FC236}">
                <a16:creationId xmlns:a16="http://schemas.microsoft.com/office/drawing/2014/main" id="{E56C425C-3C64-47BA-B583-94D39B9B7F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6568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314" name="Picture 2" descr="Forms response chart. Question title: If yes, what types of grants were they? (check all that apply). Number of responses: 11 responses.">
            <a:extLst>
              <a:ext uri="{FF2B5EF4-FFF2-40B4-BE49-F238E27FC236}">
                <a16:creationId xmlns:a16="http://schemas.microsoft.com/office/drawing/2014/main" id="{80C3EEA5-3936-967A-A074-D590F64A56A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7" y="839046"/>
            <a:ext cx="10905066" cy="5179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AA1BF85-79A6-2EC6-2934-458E51395724}"/>
              </a:ext>
            </a:extLst>
          </p:cNvPr>
          <p:cNvSpPr txBox="1"/>
          <p:nvPr/>
        </p:nvSpPr>
        <p:spPr>
          <a:xfrm>
            <a:off x="5527437" y="5539478"/>
            <a:ext cx="61036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Number of Responses</a:t>
            </a:r>
          </a:p>
        </p:txBody>
      </p:sp>
    </p:spTree>
    <p:extLst>
      <p:ext uri="{BB962C8B-B14F-4D97-AF65-F5344CB8AC3E}">
        <p14:creationId xmlns:p14="http://schemas.microsoft.com/office/powerpoint/2010/main" val="15228997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0DD26-3139-EB97-1968-F1758DF73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What should the OHV Program incorporate from other funding sources? (7 Responses)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F882A2-F1A1-7D37-EB15-13BF1AFF9F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Grant Management Software</a:t>
            </a:r>
          </a:p>
          <a:p>
            <a:r>
              <a:rPr lang="en-US" i="1" dirty="0"/>
              <a:t>“…Other funding entities are generous and interested in granting funds. The OHV Program seems to be interested in denying applicants”</a:t>
            </a:r>
          </a:p>
          <a:p>
            <a:r>
              <a:rPr lang="en-US" i="1" dirty="0"/>
              <a:t>“One grant cycle per year, awarded in the winter”</a:t>
            </a:r>
          </a:p>
          <a:p>
            <a:pPr marL="0" indent="0">
              <a:buNone/>
            </a:pP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438169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69551-D4D1-FE0F-2D2F-661173697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Process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827FDB-EACF-7852-927C-9135FC85A4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4613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3" name="Rectangle 14342">
            <a:extLst>
              <a:ext uri="{FF2B5EF4-FFF2-40B4-BE49-F238E27FC236}">
                <a16:creationId xmlns:a16="http://schemas.microsoft.com/office/drawing/2014/main" id="{0E99ED6D-365F-4CAE-942F-ECA78F74BD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4345" name="Rectangle 14344">
            <a:extLst>
              <a:ext uri="{FF2B5EF4-FFF2-40B4-BE49-F238E27FC236}">
                <a16:creationId xmlns:a16="http://schemas.microsoft.com/office/drawing/2014/main" id="{C42F24F1-C1EF-471F-A19B-A340CE541D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47" name="Rectangle 14346">
            <a:extLst>
              <a:ext uri="{FF2B5EF4-FFF2-40B4-BE49-F238E27FC236}">
                <a16:creationId xmlns:a16="http://schemas.microsoft.com/office/drawing/2014/main" id="{E56C425C-3C64-47BA-B583-94D39B9B7F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6568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338" name="Picture 2" descr="Forms response chart. Question title: Would you apply to the OHV Grant Program again?. Number of responses: 13 responses.">
            <a:extLst>
              <a:ext uri="{FF2B5EF4-FFF2-40B4-BE49-F238E27FC236}">
                <a16:creationId xmlns:a16="http://schemas.microsoft.com/office/drawing/2014/main" id="{AD1C6519-3C0A-77B5-C493-C47349646CA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7" y="1138937"/>
            <a:ext cx="10905066" cy="4580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18754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8C468-DE95-2239-20AA-F60CC6A8A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Would you apply to the OHV Program Again? (7 Responses)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7B923F-FD36-1ADF-89FF-61D9D0FD28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101BDC-8FDA-AF43-60BF-78811623768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Great resource for law enforcement</a:t>
            </a:r>
          </a:p>
          <a:p>
            <a:r>
              <a:rPr lang="en-US" dirty="0"/>
              <a:t>Funds great projects throughout the state</a:t>
            </a:r>
          </a:p>
          <a:p>
            <a:r>
              <a:rPr lang="en-US" dirty="0"/>
              <a:t>Can be used as match for federal funding sources</a:t>
            </a:r>
          </a:p>
          <a:p>
            <a:r>
              <a:rPr lang="en-US" dirty="0"/>
              <a:t>Promotes singletrack projects and provides opportunities for recreation throughout the state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A77C1D-6A8D-7A95-F5C3-631B003892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No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4EC29A-B496-EEF1-9322-867E270CFD64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i="1" dirty="0"/>
              <a:t>“This experience has been so abhorrent, hateful, and sour, I have no interest in participating ever again”</a:t>
            </a:r>
          </a:p>
        </p:txBody>
      </p:sp>
    </p:spTree>
    <p:extLst>
      <p:ext uri="{BB962C8B-B14F-4D97-AF65-F5344CB8AC3E}">
        <p14:creationId xmlns:p14="http://schemas.microsoft.com/office/powerpoint/2010/main" val="25733010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6C4B4-D556-612F-D34B-73CA5832B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Feedback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A87BF8-75D7-2750-37D6-9B46F2665D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“The OHV Grant Program has the potential to be a tremendous asset for our public lands and the communities that enjoy them. Unfortunately, the current approach—marked by a clear resistance toward applicants and an apparent intent to withhold funding—not only undermines those seeking to improve access and stewardship, but also jeopardizes the future of the entire program”</a:t>
            </a:r>
          </a:p>
          <a:p>
            <a:r>
              <a:rPr lang="en-US" i="1" dirty="0"/>
              <a:t>“When we could not complete the grant due to unforeseen circumstances, you were very gracious in letting us work out a solution without penalty”</a:t>
            </a:r>
          </a:p>
        </p:txBody>
      </p:sp>
    </p:spTree>
    <p:extLst>
      <p:ext uri="{BB962C8B-B14F-4D97-AF65-F5344CB8AC3E}">
        <p14:creationId xmlns:p14="http://schemas.microsoft.com/office/powerpoint/2010/main" val="3827506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0E99ED6D-365F-4CAE-942F-ECA78F74BD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057" name="Rectangle 2056">
            <a:extLst>
              <a:ext uri="{FF2B5EF4-FFF2-40B4-BE49-F238E27FC236}">
                <a16:creationId xmlns:a16="http://schemas.microsoft.com/office/drawing/2014/main" id="{C42F24F1-C1EF-471F-A19B-A340CE541D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9" name="Rectangle 2058">
            <a:extLst>
              <a:ext uri="{FF2B5EF4-FFF2-40B4-BE49-F238E27FC236}">
                <a16:creationId xmlns:a16="http://schemas.microsoft.com/office/drawing/2014/main" id="{E56C425C-3C64-47BA-B583-94D39B9B7F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6568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Forms response chart. Question title: How would you rank the overall grant application process?. Number of responses: 13 responses.">
            <a:extLst>
              <a:ext uri="{FF2B5EF4-FFF2-40B4-BE49-F238E27FC236}">
                <a16:creationId xmlns:a16="http://schemas.microsoft.com/office/drawing/2014/main" id="{3FB9E10B-9691-319A-8817-FE67A39EBB1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7" y="839046"/>
            <a:ext cx="10905066" cy="5179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DC32769-CB7D-D723-2864-33EBFB841AD5}"/>
              </a:ext>
            </a:extLst>
          </p:cNvPr>
          <p:cNvSpPr txBox="1"/>
          <p:nvPr/>
        </p:nvSpPr>
        <p:spPr>
          <a:xfrm>
            <a:off x="1499616" y="5495544"/>
            <a:ext cx="2624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Difficult and Tedious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446639-508E-603A-3AF8-FFC7F4685FD1}"/>
              </a:ext>
            </a:extLst>
          </p:cNvPr>
          <p:cNvSpPr txBox="1"/>
          <p:nvPr/>
        </p:nvSpPr>
        <p:spPr>
          <a:xfrm>
            <a:off x="8068058" y="5614416"/>
            <a:ext cx="3087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Straightforward and Easy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69E6AA-84FA-1581-FA93-DA9A1BD7279E}"/>
              </a:ext>
            </a:extLst>
          </p:cNvPr>
          <p:cNvSpPr txBox="1"/>
          <p:nvPr/>
        </p:nvSpPr>
        <p:spPr>
          <a:xfrm rot="16200000">
            <a:off x="-923544" y="2693492"/>
            <a:ext cx="3931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Number of Responses</a:t>
            </a:r>
          </a:p>
        </p:txBody>
      </p:sp>
    </p:spTree>
    <p:extLst>
      <p:ext uri="{BB962C8B-B14F-4D97-AF65-F5344CB8AC3E}">
        <p14:creationId xmlns:p14="http://schemas.microsoft.com/office/powerpoint/2010/main" val="17736714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AB1CC-AAC8-7CFA-51A5-29CAC6097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Process Feedback</a:t>
            </a:r>
            <a:br>
              <a:rPr lang="en-US" dirty="0"/>
            </a:br>
            <a:r>
              <a:rPr lang="en-US" dirty="0"/>
              <a:t>(10 Responses)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F7C01D-436E-D3D6-D079-878D02C988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Positive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577DA3-7DF1-6ABE-EF48-CB0D8479F6D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Application process is straight forward</a:t>
            </a:r>
          </a:p>
          <a:p>
            <a:r>
              <a:rPr lang="en-US" dirty="0"/>
              <a:t>Application videos made were helpful for first-time applicants</a:t>
            </a:r>
          </a:p>
          <a:p>
            <a:r>
              <a:rPr lang="en-US" dirty="0"/>
              <a:t>Pre-grant training was easy to follow and helpful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F4B830-69A6-9F2F-4316-41098B8A6D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Negative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B62FAD-84D0-6D34-0F39-73D27513F8F2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Applicants felt Commissioners were not prepared with application review and questions</a:t>
            </a:r>
          </a:p>
          <a:p>
            <a:r>
              <a:rPr lang="en-US" dirty="0"/>
              <a:t>Mandatory training requirements are cumbersome</a:t>
            </a:r>
          </a:p>
          <a:p>
            <a:r>
              <a:rPr lang="en-US" dirty="0"/>
              <a:t>First time applicants find the process intimidating and needed assistance</a:t>
            </a:r>
          </a:p>
          <a:p>
            <a:r>
              <a:rPr lang="en-US" dirty="0"/>
              <a:t>Unclear definitions of what an “incomplete” application is</a:t>
            </a:r>
          </a:p>
          <a:p>
            <a:pPr lvl="1"/>
            <a:r>
              <a:rPr lang="en-US" i="1" dirty="0"/>
              <a:t>“I will say hearing that the applications were "incomplete" if we put N/A was a struggle”</a:t>
            </a:r>
          </a:p>
        </p:txBody>
      </p:sp>
    </p:spTree>
    <p:extLst>
      <p:ext uri="{BB962C8B-B14F-4D97-AF65-F5344CB8AC3E}">
        <p14:creationId xmlns:p14="http://schemas.microsoft.com/office/powerpoint/2010/main" val="33035588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3078">
            <a:extLst>
              <a:ext uri="{FF2B5EF4-FFF2-40B4-BE49-F238E27FC236}">
                <a16:creationId xmlns:a16="http://schemas.microsoft.com/office/drawing/2014/main" id="{0E99ED6D-365F-4CAE-942F-ECA78F74BD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081" name="Rectangle 3080">
            <a:extLst>
              <a:ext uri="{FF2B5EF4-FFF2-40B4-BE49-F238E27FC236}">
                <a16:creationId xmlns:a16="http://schemas.microsoft.com/office/drawing/2014/main" id="{C42F24F1-C1EF-471F-A19B-A340CE541D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3" name="Rectangle 3082">
            <a:extLst>
              <a:ext uri="{FF2B5EF4-FFF2-40B4-BE49-F238E27FC236}">
                <a16:creationId xmlns:a16="http://schemas.microsoft.com/office/drawing/2014/main" id="{E56C425C-3C64-47BA-B583-94D39B9B7F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6568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Forms response chart. Question title: If it was required when you last applied for NV OHV funding, did you find the mandatory grant application training beneficial?. Number of responses: 13 responses.">
            <a:extLst>
              <a:ext uri="{FF2B5EF4-FFF2-40B4-BE49-F238E27FC236}">
                <a16:creationId xmlns:a16="http://schemas.microsoft.com/office/drawing/2014/main" id="{F9FE8BE7-578A-1228-D9B2-A534C991F7E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7" y="961728"/>
            <a:ext cx="10905066" cy="4934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95575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A32A1-01B8-FF15-5A0F-29BBB504E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Mandatory Training Feedback </a:t>
            </a:r>
            <a:br>
              <a:rPr lang="en-US" dirty="0"/>
            </a:br>
            <a:r>
              <a:rPr lang="en-US" dirty="0"/>
              <a:t>(7 Responses)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2C56FB-230D-B51D-6AD9-66DB44A8D8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Positive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C035D7-D7A8-2EE3-1247-F583C93BC81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Majority of responses found trainings helpful </a:t>
            </a:r>
          </a:p>
          <a:p>
            <a:r>
              <a:rPr lang="en-US" dirty="0"/>
              <a:t>Comprehensive</a:t>
            </a:r>
          </a:p>
          <a:p>
            <a:r>
              <a:rPr lang="en-US" dirty="0"/>
              <a:t>Helpful for first time applicants</a:t>
            </a:r>
          </a:p>
          <a:p>
            <a:r>
              <a:rPr lang="en-US" i="1" dirty="0"/>
              <a:t>“I thought it covered everything”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397AAC-86F5-16D5-E300-771AF86768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Negative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2ABD47-3690-A00F-9E0E-77B48AE8732C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Another meeting to account for</a:t>
            </a:r>
          </a:p>
          <a:p>
            <a:r>
              <a:rPr lang="en-US" dirty="0"/>
              <a:t>Wasn’t helpful to just read over the application together</a:t>
            </a:r>
          </a:p>
          <a:p>
            <a:r>
              <a:rPr lang="en-US" dirty="0"/>
              <a:t>Did not feel necessary for repeat applicants</a:t>
            </a:r>
          </a:p>
          <a:p>
            <a:r>
              <a:rPr lang="en-US" dirty="0"/>
              <a:t>Needs more specific advice regarding:</a:t>
            </a:r>
          </a:p>
          <a:p>
            <a:pPr lvl="1"/>
            <a:r>
              <a:rPr lang="en-US" dirty="0"/>
              <a:t>Photos including OHVs, not full-size vehicles</a:t>
            </a:r>
          </a:p>
          <a:p>
            <a:pPr lvl="1"/>
            <a:r>
              <a:rPr lang="en-US" dirty="0"/>
              <a:t>Definition of what an “incomplete” application is </a:t>
            </a:r>
          </a:p>
          <a:p>
            <a:pPr lvl="1"/>
            <a:r>
              <a:rPr lang="en-US" dirty="0"/>
              <a:t>Post-award processes such as RFR process and reporting</a:t>
            </a:r>
          </a:p>
          <a:p>
            <a:pPr marL="274320" lvl="1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6860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hade val="98000"/>
                <a:satMod val="130000"/>
                <a:lumMod val="102000"/>
              </a:schemeClr>
            </a:gs>
            <a:gs pos="100000">
              <a:schemeClr val="bg1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Rectangle 4102">
            <a:extLst>
              <a:ext uri="{FF2B5EF4-FFF2-40B4-BE49-F238E27FC236}">
                <a16:creationId xmlns:a16="http://schemas.microsoft.com/office/drawing/2014/main" id="{0E99ED6D-365F-4CAE-942F-ECA78F74BD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4105" name="Rectangle 4104">
            <a:extLst>
              <a:ext uri="{FF2B5EF4-FFF2-40B4-BE49-F238E27FC236}">
                <a16:creationId xmlns:a16="http://schemas.microsoft.com/office/drawing/2014/main" id="{9B0F74F9-E373-4883-A533-C80C53DE6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7" name="Rectangle 4106">
            <a:extLst>
              <a:ext uri="{FF2B5EF4-FFF2-40B4-BE49-F238E27FC236}">
                <a16:creationId xmlns:a16="http://schemas.microsoft.com/office/drawing/2014/main" id="{4765FFFB-1163-4DA7-83B0-B8677ABBC6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485F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9" name="Rectangle 4108">
            <a:extLst>
              <a:ext uri="{FF2B5EF4-FFF2-40B4-BE49-F238E27FC236}">
                <a16:creationId xmlns:a16="http://schemas.microsoft.com/office/drawing/2014/main" id="{EC117A05-2F4F-4370-A926-6191A5C3DC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Forms response chart. Question title: How would you rank the grant presentation process including questions from the OHV Commission?. Number of responses: 13 responses.">
            <a:extLst>
              <a:ext uri="{FF2B5EF4-FFF2-40B4-BE49-F238E27FC236}">
                <a16:creationId xmlns:a16="http://schemas.microsoft.com/office/drawing/2014/main" id="{437F6F42-9EE1-FBEF-AAC7-C02A151D31D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59249" y="1123527"/>
            <a:ext cx="9073497" cy="46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290BE4F-2AB9-EBD1-1C40-4D213223E892}"/>
              </a:ext>
            </a:extLst>
          </p:cNvPr>
          <p:cNvSpPr txBox="1"/>
          <p:nvPr/>
        </p:nvSpPr>
        <p:spPr>
          <a:xfrm rot="16200000">
            <a:off x="-1212907" y="1869661"/>
            <a:ext cx="61036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Number of Responses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2092933-CBD3-DCC9-8A1D-7E3CD901BC77}"/>
              </a:ext>
            </a:extLst>
          </p:cNvPr>
          <p:cNvSpPr txBox="1"/>
          <p:nvPr/>
        </p:nvSpPr>
        <p:spPr>
          <a:xfrm>
            <a:off x="1898904" y="5269545"/>
            <a:ext cx="61036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000000"/>
                </a:solidFill>
                <a:latin typeface="Century Schoolbook" panose="02040604050505020304"/>
              </a:rPr>
              <a:t>Difficult and unclear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84B9ED-67E0-1D24-2D35-B9A3D236F7A6}"/>
              </a:ext>
            </a:extLst>
          </p:cNvPr>
          <p:cNvSpPr txBox="1"/>
          <p:nvPr/>
        </p:nvSpPr>
        <p:spPr>
          <a:xfrm>
            <a:off x="7770114" y="5314270"/>
            <a:ext cx="61036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Straightforward and Easy</a:t>
            </a:r>
          </a:p>
        </p:txBody>
      </p:sp>
    </p:spTree>
    <p:extLst>
      <p:ext uri="{BB962C8B-B14F-4D97-AF65-F5344CB8AC3E}">
        <p14:creationId xmlns:p14="http://schemas.microsoft.com/office/powerpoint/2010/main" val="12021624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D0C47-FD70-79ED-5C34-2A398C522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Presentation Process and Questions from the OHV Commission Feedback</a:t>
            </a:r>
            <a:br>
              <a:rPr lang="en-US" sz="3600" dirty="0"/>
            </a:br>
            <a:r>
              <a:rPr lang="en-US" sz="3600" dirty="0"/>
              <a:t>(12 Responses)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A9D37-908D-80D4-0F03-8CCF54A2AC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Positive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2A2770-0ED3-31A0-CDA0-3FF02EBA6D2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Easy for anyone to present if they prepare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DDFE0E-FC8C-03C1-17EA-53C83C4AF8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Negative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46B7D1-92DF-8ECB-69BF-69C494147B0D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Unclear definition of an “incomplete” application is</a:t>
            </a:r>
          </a:p>
          <a:p>
            <a:r>
              <a:rPr lang="en-US" dirty="0"/>
              <a:t>Commission’s questions were antagonistic, overly negative, and critical</a:t>
            </a:r>
          </a:p>
          <a:p>
            <a:r>
              <a:rPr lang="en-US" dirty="0"/>
              <a:t>Disrespectful treatment of applicants</a:t>
            </a:r>
          </a:p>
          <a:p>
            <a:r>
              <a:rPr lang="en-US" dirty="0"/>
              <a:t>Unclear on process and attendance standards (can grantees leave meeting after presentations)</a:t>
            </a:r>
          </a:p>
          <a:p>
            <a:r>
              <a:rPr lang="en-US" dirty="0"/>
              <a:t>Commissioners unprepared for grant review</a:t>
            </a:r>
          </a:p>
          <a:p>
            <a:r>
              <a:rPr lang="en-US" dirty="0"/>
              <a:t>Not being able to control ones own Power Point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534977"/>
      </p:ext>
    </p:extLst>
  </p:cSld>
  <p:clrMapOvr>
    <a:masterClrMapping/>
  </p:clrMapOvr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TM03457515[[fn=View]]</Template>
  <TotalTime>1190</TotalTime>
  <Words>1043</Words>
  <Application>Microsoft Office PowerPoint</Application>
  <PresentationFormat>Widescreen</PresentationFormat>
  <Paragraphs>139</Paragraphs>
  <Slides>32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Aptos</vt:lpstr>
      <vt:lpstr>Arial</vt:lpstr>
      <vt:lpstr>Century Schoolbook</vt:lpstr>
      <vt:lpstr>Wingdings 2</vt:lpstr>
      <vt:lpstr>View</vt:lpstr>
      <vt:lpstr>Nevada OHV Program Grantee Feedback Survey Results</vt:lpstr>
      <vt:lpstr>PowerPoint Presentation</vt:lpstr>
      <vt:lpstr>Application Process</vt:lpstr>
      <vt:lpstr>PowerPoint Presentation</vt:lpstr>
      <vt:lpstr>Application Process Feedback (10 Responses)</vt:lpstr>
      <vt:lpstr>PowerPoint Presentation</vt:lpstr>
      <vt:lpstr>Mandatory Training Feedback  (7 Responses) </vt:lpstr>
      <vt:lpstr>PowerPoint Presentation</vt:lpstr>
      <vt:lpstr>Presentation Process and Questions from the OHV Commission Feedback (12 Responses)</vt:lpstr>
      <vt:lpstr>PowerPoint Presentation</vt:lpstr>
      <vt:lpstr>OHV Program Communication during Application Process (10 Responses)</vt:lpstr>
      <vt:lpstr>Additional Feedback for the Application Process (6 Responses)</vt:lpstr>
      <vt:lpstr>Post-Award</vt:lpstr>
      <vt:lpstr>PowerPoint Presentation</vt:lpstr>
      <vt:lpstr>Post-Award Program Communication (10 Responses)</vt:lpstr>
      <vt:lpstr>PowerPoint Presentation</vt:lpstr>
      <vt:lpstr>RFR Feedback (10 Responses)</vt:lpstr>
      <vt:lpstr>PowerPoint Presentation</vt:lpstr>
      <vt:lpstr>OHV Program RFR Assistance Feedback (8 Responses)</vt:lpstr>
      <vt:lpstr>PowerPoint Presentation</vt:lpstr>
      <vt:lpstr>Reporting Process Feedback (8 Responses)</vt:lpstr>
      <vt:lpstr>Additional Post-Award Feedback </vt:lpstr>
      <vt:lpstr>Future OHV Grant Rounds</vt:lpstr>
      <vt:lpstr>PowerPoint Presentation</vt:lpstr>
      <vt:lpstr>Preferred Amount of Grant Cycles (9 responses)</vt:lpstr>
      <vt:lpstr>PowerPoint Presentation</vt:lpstr>
      <vt:lpstr>PowerPoint Presentation</vt:lpstr>
      <vt:lpstr>PowerPoint Presentation</vt:lpstr>
      <vt:lpstr>What should the OHV Program incorporate from other funding sources? (7 Responses) </vt:lpstr>
      <vt:lpstr>PowerPoint Presentation</vt:lpstr>
      <vt:lpstr>Would you apply to the OHV Program Again? (7 Responses)</vt:lpstr>
      <vt:lpstr>Additional Feedback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Kaden Barmore</dc:creator>
  <cp:lastModifiedBy>Kaden Barmore</cp:lastModifiedBy>
  <cp:revision>3</cp:revision>
  <dcterms:created xsi:type="dcterms:W3CDTF">2025-08-11T18:46:54Z</dcterms:created>
  <dcterms:modified xsi:type="dcterms:W3CDTF">2025-08-12T14:37:17Z</dcterms:modified>
</cp:coreProperties>
</file>