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7" r:id="rId9"/>
    <p:sldId id="264" r:id="rId10"/>
    <p:sldId id="268" r:id="rId11"/>
    <p:sldId id="259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3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4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741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09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1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00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38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1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0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7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0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4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1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1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1F86D-CBAF-4B98-89C9-0756A9E4F852}" type="datetimeFigureOut">
              <a:rPr lang="en-US" smtClean="0"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37542-9E23-4622-9E00-9897A975D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95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hyperlink" Target="http://www.ohv.nv.gov/Blog" TargetMode="Externa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neguide.com/sand_dune_guide_winnemucca_dunes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.state.nv.us/Statutes/75th2009/Stats200930.html#Stats200930page3103" TargetMode="External"/><Relationship Id="rId2" Type="http://schemas.openxmlformats.org/officeDocument/2006/relationships/hyperlink" Target="https://www.leg.state.nv.us/Statutes/73rd/Stats200520.html#Stats200520page202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g.state.nv.us/Statutes/76th2011/Stats201103.html#Stats201103page29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843925"/>
            <a:ext cx="8144134" cy="1373070"/>
          </a:xfrm>
        </p:spPr>
        <p:txBody>
          <a:bodyPr/>
          <a:lstStyle/>
          <a:p>
            <a:r>
              <a:rPr lang="en-US" dirty="0" smtClean="0"/>
              <a:t>Nevada Off-Highway Vehicles Program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600" dirty="0" smtClean="0"/>
              <a:t>Nikhil Narkhede</a:t>
            </a:r>
          </a:p>
          <a:p>
            <a:r>
              <a:rPr lang="en-US" sz="2600" dirty="0" smtClean="0"/>
              <a:t>7.9.2019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93173"/>
            <a:ext cx="2794000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334393"/>
            <a:ext cx="5816600" cy="19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-6293"/>
            <a:ext cx="8877300" cy="68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Travel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2044772"/>
            <a:ext cx="5594123" cy="44703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Beatty – Tonopah Group Ride</a:t>
            </a:r>
          </a:p>
          <a:p>
            <a:pPr lvl="1"/>
            <a:r>
              <a:rPr lang="en-US" dirty="0" smtClean="0"/>
              <a:t>July 29 – 31</a:t>
            </a:r>
          </a:p>
          <a:p>
            <a:pPr lvl="1"/>
            <a:r>
              <a:rPr lang="en-US" dirty="0" smtClean="0"/>
              <a:t>Community &amp; Stakeholder engagement</a:t>
            </a:r>
          </a:p>
          <a:p>
            <a:pPr lvl="1"/>
            <a:r>
              <a:rPr lang="en-US" dirty="0" smtClean="0"/>
              <a:t>Focus on Esmeralda &amp; Nye Counties</a:t>
            </a:r>
          </a:p>
          <a:p>
            <a:pPr lvl="1"/>
            <a:endParaRPr lang="en-US" dirty="0"/>
          </a:p>
          <a:p>
            <a:r>
              <a:rPr lang="en-US" dirty="0" smtClean="0"/>
              <a:t>Inyo &amp; Bridgeport NF – Ongoing OHV Maintenance work</a:t>
            </a:r>
          </a:p>
          <a:p>
            <a:pPr lvl="1"/>
            <a:r>
              <a:rPr lang="en-US" dirty="0" smtClean="0"/>
              <a:t>Districts share forest management with CA</a:t>
            </a:r>
          </a:p>
          <a:p>
            <a:endParaRPr lang="en-US" dirty="0"/>
          </a:p>
          <a:p>
            <a:r>
              <a:rPr lang="en-US" dirty="0" smtClean="0"/>
              <a:t>LVVLT – 7/31 timeframe</a:t>
            </a:r>
          </a:p>
          <a:p>
            <a:endParaRPr lang="en-US" dirty="0"/>
          </a:p>
          <a:p>
            <a:r>
              <a:rPr lang="en-US" dirty="0" smtClean="0"/>
              <a:t>Local  - Meetings with FONV, BLM, USFS, GBI</a:t>
            </a:r>
          </a:p>
          <a:p>
            <a:pPr lvl="1"/>
            <a:r>
              <a:rPr lang="en-US" dirty="0" smtClean="0"/>
              <a:t>Hunter lake signage, North </a:t>
            </a:r>
            <a:r>
              <a:rPr lang="en-US" dirty="0" err="1" smtClean="0"/>
              <a:t>Peavine</a:t>
            </a:r>
            <a:r>
              <a:rPr lang="en-US" dirty="0" smtClean="0"/>
              <a:t> roads maintenance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2800" y="2208410"/>
            <a:ext cx="6040438" cy="45303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860" y="0"/>
            <a:ext cx="876300" cy="31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075" y="62785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Q3 Goals &amp;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2324"/>
            <a:ext cx="6731000" cy="5641975"/>
          </a:xfrm>
        </p:spPr>
        <p:txBody>
          <a:bodyPr>
            <a:normAutofit/>
          </a:bodyPr>
          <a:lstStyle/>
          <a:p>
            <a:r>
              <a:rPr lang="en-US" dirty="0" smtClean="0"/>
              <a:t>Beatty to Tonopah – Group Ride and Grants Training</a:t>
            </a:r>
          </a:p>
          <a:p>
            <a:r>
              <a:rPr lang="en-US" dirty="0" smtClean="0"/>
              <a:t>Increase Competitive Grant Applications</a:t>
            </a:r>
          </a:p>
          <a:p>
            <a:r>
              <a:rPr lang="en-US" dirty="0" smtClean="0"/>
              <a:t>Maintain current grants administration workload</a:t>
            </a:r>
          </a:p>
          <a:p>
            <a:pPr lvl="1"/>
            <a:r>
              <a:rPr lang="en-US" dirty="0" smtClean="0"/>
              <a:t>Reimbursements</a:t>
            </a:r>
          </a:p>
          <a:p>
            <a:pPr lvl="1"/>
            <a:r>
              <a:rPr lang="en-US" dirty="0" smtClean="0"/>
              <a:t>Quarterlies / audits</a:t>
            </a:r>
            <a:endParaRPr lang="en-US" dirty="0" smtClean="0"/>
          </a:p>
          <a:p>
            <a:pPr lvl="1"/>
            <a:r>
              <a:rPr lang="en-US" dirty="0" smtClean="0"/>
              <a:t>Proactive Communication</a:t>
            </a:r>
            <a:endParaRPr lang="en-US" dirty="0" smtClean="0"/>
          </a:p>
          <a:p>
            <a:r>
              <a:rPr lang="en-US" dirty="0" smtClean="0"/>
              <a:t>Increased attendance at </a:t>
            </a:r>
            <a:r>
              <a:rPr lang="en-US" dirty="0" smtClean="0"/>
              <a:t>community events</a:t>
            </a:r>
            <a:endParaRPr lang="en-US" dirty="0" smtClean="0"/>
          </a:p>
          <a:p>
            <a:pPr lvl="1"/>
            <a:r>
              <a:rPr lang="en-US" dirty="0" smtClean="0"/>
              <a:t>NOS, GBI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2370925"/>
            <a:ext cx="5810250" cy="435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47" y="96048"/>
            <a:ext cx="4173003" cy="31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721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92361"/>
            <a:ext cx="6070600" cy="4351338"/>
          </a:xfrm>
        </p:spPr>
        <p:txBody>
          <a:bodyPr/>
          <a:lstStyle/>
          <a:p>
            <a:r>
              <a:rPr lang="en-US" dirty="0" smtClean="0"/>
              <a:t>Website </a:t>
            </a:r>
            <a:r>
              <a:rPr lang="en-US" dirty="0" smtClean="0"/>
              <a:t>Changes</a:t>
            </a:r>
          </a:p>
          <a:p>
            <a:r>
              <a:rPr lang="en-US" dirty="0" smtClean="0"/>
              <a:t>OHV Ambassadors</a:t>
            </a:r>
            <a:endParaRPr lang="en-US" dirty="0" smtClean="0"/>
          </a:p>
          <a:p>
            <a:r>
              <a:rPr lang="en-US" dirty="0" smtClean="0"/>
              <a:t>Grant Projects: LVVLT, Prison Hill, Winnemucca Sand Dunes</a:t>
            </a:r>
          </a:p>
          <a:p>
            <a:r>
              <a:rPr lang="en-US" dirty="0" smtClean="0"/>
              <a:t>Land Management: White Pine County</a:t>
            </a:r>
          </a:p>
          <a:p>
            <a:r>
              <a:rPr lang="en-US" dirty="0" smtClean="0"/>
              <a:t>OHV Friendly Communities</a:t>
            </a:r>
          </a:p>
          <a:p>
            <a:r>
              <a:rPr lang="en-US" dirty="0"/>
              <a:t>Travel </a:t>
            </a:r>
            <a:r>
              <a:rPr lang="en-US" dirty="0" smtClean="0"/>
              <a:t>Plans</a:t>
            </a:r>
          </a:p>
          <a:p>
            <a:r>
              <a:rPr lang="en-US" dirty="0" smtClean="0"/>
              <a:t>Q3 Goals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085974"/>
            <a:ext cx="62103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0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Changes – OHV Program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21" y="2286073"/>
            <a:ext cx="5326779" cy="3599316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WWW.OHV.NV.GOV/Blog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r>
              <a:rPr lang="en-US" dirty="0" smtClean="0"/>
              <a:t>Content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OHV Friendly communities and an example of their Ordinance</a:t>
            </a:r>
          </a:p>
          <a:p>
            <a:pPr lvl="1"/>
            <a:r>
              <a:rPr lang="en-US" dirty="0" smtClean="0"/>
              <a:t>OHV trail maps training</a:t>
            </a:r>
          </a:p>
          <a:p>
            <a:pPr lvl="1"/>
            <a:r>
              <a:rPr lang="en-US" dirty="0" smtClean="0"/>
              <a:t>November Summit information</a:t>
            </a:r>
          </a:p>
          <a:p>
            <a:pPr lvl="1"/>
            <a:r>
              <a:rPr lang="en-US" dirty="0" smtClean="0"/>
              <a:t>Grant Project success stories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12" y="2263102"/>
            <a:ext cx="6849688" cy="459489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387761"/>
              </p:ext>
            </p:extLst>
          </p:nvPr>
        </p:nvGraphicFramePr>
        <p:xfrm>
          <a:off x="-13344" y="4884957"/>
          <a:ext cx="5220344" cy="1996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5829138" imgH="2228746" progId="Acrobat.Document.2017">
                  <p:embed/>
                </p:oleObj>
              </mc:Choice>
              <mc:Fallback>
                <p:oleObj name="Acrobat Document" r:id="rId5" imgW="5829138" imgH="2228746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3344" y="4884957"/>
                        <a:ext cx="5220344" cy="1996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608038"/>
              </p:ext>
            </p:extLst>
          </p:nvPr>
        </p:nvGraphicFramePr>
        <p:xfrm>
          <a:off x="10444425" y="246857"/>
          <a:ext cx="1747575" cy="174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7" imgW="41148000" imgH="41147878" progId="Acrobat.Document.2017">
                  <p:embed/>
                </p:oleObj>
              </mc:Choice>
              <mc:Fallback>
                <p:oleObj name="Acrobat Document" r:id="rId7" imgW="41148000" imgH="41147878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44425" y="246857"/>
                        <a:ext cx="1747575" cy="174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3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19" y="791328"/>
            <a:ext cx="9613861" cy="1080938"/>
          </a:xfrm>
        </p:spPr>
        <p:txBody>
          <a:bodyPr/>
          <a:lstStyle/>
          <a:p>
            <a:r>
              <a:rPr lang="en-US" dirty="0" smtClean="0"/>
              <a:t>Grant Projects: LVVLT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-5480" y="2037438"/>
            <a:ext cx="5332958" cy="30679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Successes</a:t>
            </a:r>
            <a:r>
              <a:rPr lang="en-US" dirty="0" smtClean="0"/>
              <a:t>:</a:t>
            </a:r>
          </a:p>
          <a:p>
            <a:r>
              <a:rPr lang="en-US" sz="1900" dirty="0" smtClean="0"/>
              <a:t>BLM </a:t>
            </a:r>
            <a:r>
              <a:rPr lang="en-US" sz="1900" dirty="0" smtClean="0"/>
              <a:t>&amp; USFS are on board with the project!</a:t>
            </a:r>
          </a:p>
          <a:p>
            <a:pPr lvl="1"/>
            <a:r>
              <a:rPr lang="en-US" dirty="0" smtClean="0"/>
              <a:t>NEPA is the same between agencies</a:t>
            </a:r>
          </a:p>
          <a:p>
            <a:pPr lvl="1"/>
            <a:r>
              <a:rPr lang="en-US" dirty="0" smtClean="0"/>
              <a:t>Proposed route has been identified along with alternate routes and spur </a:t>
            </a:r>
            <a:r>
              <a:rPr lang="en-US" dirty="0" smtClean="0"/>
              <a:t>trails</a:t>
            </a:r>
          </a:p>
          <a:p>
            <a:r>
              <a:rPr lang="en-US" sz="2200" dirty="0" smtClean="0"/>
              <a:t>Stakeholder meetings are in progress</a:t>
            </a:r>
          </a:p>
          <a:p>
            <a:pPr lvl="1"/>
            <a:r>
              <a:rPr lang="en-US" dirty="0" smtClean="0"/>
              <a:t>July 31, 2019 – BLM, NPS, Boulder City</a:t>
            </a:r>
          </a:p>
          <a:p>
            <a:r>
              <a:rPr lang="en-US" sz="2200" dirty="0" smtClean="0"/>
              <a:t>Coordination with Polaris Ride Command</a:t>
            </a:r>
            <a:endParaRPr lang="en-US" sz="22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77" y="609672"/>
            <a:ext cx="6864523" cy="4610028"/>
          </a:xfrm>
        </p:spPr>
      </p:pic>
      <p:sp>
        <p:nvSpPr>
          <p:cNvPr id="4" name="TextBox 3"/>
          <p:cNvSpPr txBox="1"/>
          <p:nvPr/>
        </p:nvSpPr>
        <p:spPr>
          <a:xfrm>
            <a:off x="-19224" y="5194300"/>
            <a:ext cx="1069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Challenges</a:t>
            </a:r>
            <a:r>
              <a:rPr lang="en-US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Navigating </a:t>
            </a:r>
            <a:r>
              <a:rPr lang="en-US" sz="2000" dirty="0"/>
              <a:t>State Lands under prison and military </a:t>
            </a:r>
            <a:r>
              <a:rPr lang="en-US" sz="2000" dirty="0" smtClean="0"/>
              <a:t>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Connecting </a:t>
            </a:r>
            <a:r>
              <a:rPr lang="en-US" sz="2000" dirty="0"/>
              <a:t>through BOR and NPS lands on the Southeast side of the </a:t>
            </a:r>
            <a:r>
              <a:rPr lang="en-US" sz="2000" dirty="0" smtClean="0"/>
              <a:t>loop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Boulder </a:t>
            </a:r>
            <a:r>
              <a:rPr lang="en-US" sz="2000" dirty="0"/>
              <a:t>City OHV Ordinance did not pass</a:t>
            </a:r>
          </a:p>
        </p:txBody>
      </p:sp>
    </p:spTree>
    <p:extLst>
      <p:ext uri="{BB962C8B-B14F-4D97-AF65-F5344CB8AC3E}">
        <p14:creationId xmlns:p14="http://schemas.microsoft.com/office/powerpoint/2010/main" val="25753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Projects: Prison Hill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4772"/>
            <a:ext cx="6413500" cy="4279827"/>
          </a:xfrm>
        </p:spPr>
        <p:txBody>
          <a:bodyPr/>
          <a:lstStyle/>
          <a:p>
            <a:r>
              <a:rPr lang="en-US" dirty="0" smtClean="0"/>
              <a:t>Existing trails Inventory complete</a:t>
            </a:r>
          </a:p>
          <a:p>
            <a:r>
              <a:rPr lang="en-US" dirty="0" smtClean="0"/>
              <a:t>Brochure to inform public is in final </a:t>
            </a:r>
            <a:r>
              <a:rPr lang="en-US" dirty="0" smtClean="0"/>
              <a:t>stages</a:t>
            </a:r>
          </a:p>
          <a:p>
            <a:pPr lvl="1"/>
            <a:r>
              <a:rPr lang="en-US" dirty="0" smtClean="0"/>
              <a:t>Safe riding practice</a:t>
            </a:r>
          </a:p>
          <a:p>
            <a:pPr lvl="1"/>
            <a:r>
              <a:rPr lang="en-US" dirty="0" smtClean="0"/>
              <a:t>Project overview</a:t>
            </a:r>
          </a:p>
          <a:p>
            <a:pPr lvl="1"/>
            <a:r>
              <a:rPr lang="en-US" dirty="0" smtClean="0"/>
              <a:t>Partnerships involved</a:t>
            </a:r>
            <a:endParaRPr lang="en-US" dirty="0" smtClean="0"/>
          </a:p>
          <a:p>
            <a:r>
              <a:rPr lang="en-US" dirty="0" smtClean="0"/>
              <a:t>NOHVCC contractor is on site to identify new trail plans</a:t>
            </a:r>
          </a:p>
          <a:p>
            <a:r>
              <a:rPr lang="en-US" dirty="0" smtClean="0"/>
              <a:t>Carson City to install temporary “Project in Progress” signage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21463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 Projects: Winnemucca Sand Dunes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6088779" cy="3599316"/>
          </a:xfrm>
        </p:spPr>
        <p:txBody>
          <a:bodyPr/>
          <a:lstStyle/>
          <a:p>
            <a:r>
              <a:rPr lang="en-US" dirty="0" smtClean="0"/>
              <a:t>Success:</a:t>
            </a:r>
          </a:p>
          <a:p>
            <a:pPr lvl="1"/>
            <a:r>
              <a:rPr lang="en-US" dirty="0" smtClean="0"/>
              <a:t>Equipment ordered – Storage at BLM Yard in Winnemucca</a:t>
            </a:r>
          </a:p>
          <a:p>
            <a:pPr lvl="1"/>
            <a:r>
              <a:rPr lang="en-US" dirty="0" smtClean="0"/>
              <a:t>MOU in progress between NNATV &amp; BLM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Challenge:</a:t>
            </a:r>
          </a:p>
          <a:p>
            <a:pPr lvl="1"/>
            <a:r>
              <a:rPr lang="en-US" dirty="0" smtClean="0"/>
              <a:t>NEPA open public meetings are postponed until October</a:t>
            </a:r>
          </a:p>
          <a:p>
            <a:pPr lvl="1"/>
            <a:r>
              <a:rPr lang="en-US" dirty="0" smtClean="0"/>
              <a:t>Not posted to </a:t>
            </a:r>
            <a:r>
              <a:rPr lang="en-US" dirty="0" err="1" smtClean="0"/>
              <a:t>EPlanning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66" y="2359021"/>
            <a:ext cx="5439833" cy="4079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1" y="6391344"/>
            <a:ext cx="51053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http://www.duneguide.com/sand_dune_guide_winnemucca_dunes.htm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07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21" y="2108272"/>
            <a:ext cx="6164979" cy="44322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Meetings with </a:t>
            </a:r>
            <a:r>
              <a:rPr lang="en-US" dirty="0"/>
              <a:t>BLM State Director: Jon Raby</a:t>
            </a:r>
            <a:endParaRPr lang="en-US" dirty="0" smtClean="0"/>
          </a:p>
          <a:p>
            <a:pPr lvl="1"/>
            <a:r>
              <a:rPr lang="en-US" dirty="0" smtClean="0"/>
              <a:t>Set </a:t>
            </a:r>
            <a:r>
              <a:rPr lang="en-US" dirty="0" smtClean="0"/>
              <a:t>quarterly meetings with BLM Leadership teams</a:t>
            </a:r>
          </a:p>
          <a:p>
            <a:pPr lvl="1"/>
            <a:r>
              <a:rPr lang="en-US" dirty="0" smtClean="0"/>
              <a:t>Receptive </a:t>
            </a:r>
            <a:r>
              <a:rPr lang="en-US" dirty="0" smtClean="0"/>
              <a:t>to maintaining OHV access</a:t>
            </a:r>
          </a:p>
          <a:p>
            <a:pPr lvl="1"/>
            <a:r>
              <a:rPr lang="en-US" dirty="0" smtClean="0"/>
              <a:t>Need to assist </a:t>
            </a:r>
            <a:r>
              <a:rPr lang="en-US" dirty="0" smtClean="0"/>
              <a:t>BLM with planning </a:t>
            </a:r>
            <a:r>
              <a:rPr lang="en-US" dirty="0" smtClean="0"/>
              <a:t>documents</a:t>
            </a:r>
          </a:p>
          <a:p>
            <a:pPr lvl="1"/>
            <a:r>
              <a:rPr lang="en-US" dirty="0" smtClean="0"/>
              <a:t>Travel Management Planning required from all districts</a:t>
            </a:r>
          </a:p>
          <a:p>
            <a:endParaRPr lang="en-US" dirty="0"/>
          </a:p>
          <a:p>
            <a:r>
              <a:rPr lang="en-US" dirty="0" smtClean="0"/>
              <a:t>United State Forest Service:</a:t>
            </a:r>
          </a:p>
          <a:p>
            <a:pPr lvl="1"/>
            <a:r>
              <a:rPr lang="en-US" dirty="0" smtClean="0"/>
              <a:t>Maintenance needs are identified</a:t>
            </a:r>
          </a:p>
          <a:p>
            <a:pPr lvl="1"/>
            <a:r>
              <a:rPr lang="en-US" dirty="0" smtClean="0"/>
              <a:t>Focus on Trails vs. Roads</a:t>
            </a:r>
          </a:p>
          <a:p>
            <a:pPr lvl="1"/>
            <a:r>
              <a:rPr lang="en-US" dirty="0" smtClean="0"/>
              <a:t>INOHVCC Great Trails Handbook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White Pine County: </a:t>
            </a:r>
            <a:r>
              <a:rPr lang="en-US" dirty="0" smtClean="0"/>
              <a:t>Silver State Trail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losed </a:t>
            </a:r>
            <a:r>
              <a:rPr lang="en-US" dirty="0" smtClean="0"/>
              <a:t>public comment period</a:t>
            </a:r>
          </a:p>
          <a:p>
            <a:pPr lvl="1"/>
            <a:r>
              <a:rPr lang="en-US" dirty="0" smtClean="0"/>
              <a:t>Consultation </a:t>
            </a:r>
            <a:r>
              <a:rPr lang="en-US" dirty="0" smtClean="0"/>
              <a:t>with Wildlife </a:t>
            </a:r>
            <a:r>
              <a:rPr lang="en-US" dirty="0" smtClean="0"/>
              <a:t>interests</a:t>
            </a:r>
          </a:p>
          <a:p>
            <a:pPr lvl="1"/>
            <a:r>
              <a:rPr lang="en-US" dirty="0" smtClean="0"/>
              <a:t>Trailhead Developments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9" y="2324099"/>
            <a:ext cx="5621865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1600" y="593725"/>
            <a:ext cx="10515600" cy="1325563"/>
          </a:xfrm>
        </p:spPr>
        <p:txBody>
          <a:bodyPr/>
          <a:lstStyle/>
          <a:p>
            <a:r>
              <a:rPr lang="en-US" dirty="0"/>
              <a:t>NRS </a:t>
            </a:r>
            <a:r>
              <a:rPr lang="en-US" dirty="0" smtClean="0"/>
              <a:t>490.100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1600" y="2028824"/>
            <a:ext cx="11684000" cy="50831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dirty="0" smtClean="0"/>
              <a:t> Authority of city or county to designate portion of highway for off-highway vehicle use; approval of Department of Transportation regarding state highways; interstate highways excluded; supervision of certain minors; limitation on purpose of use.</a:t>
            </a:r>
            <a:endParaRPr lang="en-US" sz="2600" dirty="0"/>
          </a:p>
          <a:p>
            <a:pPr marL="0" indent="0">
              <a:buNone/>
            </a:pPr>
            <a:r>
              <a:rPr lang="en-US" sz="2000" dirty="0"/>
              <a:t>    1.  Except as otherwise provided in subsection 2, a city or county may designate any portion of a highway within the city or county as permissible for the operation of off-highway vehicles for the purpose of allowing off-highway vehicles to reach a private or public area that is open for use by off-highway vehicles. If a city or county designates any portion of a state highway as permissible for the operation of off-highway vehicles pursuant to this subsection, the city or county must obtain approval for the designation from the Department of Transportation. The Department of Transportation shall issue a timely decision concerning the request for approval and must not unreasonably deny the request.</a:t>
            </a:r>
          </a:p>
          <a:p>
            <a:pPr marL="0" indent="0">
              <a:buNone/>
            </a:pPr>
            <a:r>
              <a:rPr lang="en-US" sz="2000" dirty="0"/>
              <a:t>      2.  The highway designated for operation of off-highway vehicles pursuant to subsection 1 may not consist of any portion of an interstate highway.</a:t>
            </a:r>
          </a:p>
          <a:p>
            <a:pPr marL="0" indent="0">
              <a:buNone/>
            </a:pPr>
            <a:r>
              <a:rPr lang="en-US" sz="2000" dirty="0"/>
              <a:t>      3.  If a city or county designates a highway for the operation of off-highway vehicles, the city or county may adopt an ordinance requiring a person who is less than 16 years of age and who is operating the off-highway vehicle on a designated highway to be under the direct visual supervision of a person who is at least 18 years of age.</a:t>
            </a:r>
          </a:p>
          <a:p>
            <a:pPr marL="0" indent="0">
              <a:buNone/>
            </a:pPr>
            <a:r>
              <a:rPr lang="en-US" sz="2000" dirty="0"/>
              <a:t>      4.  A person operating an off-highway vehicle on a highway designated for operation of off-highway vehicles pursuant to subsection 1 may not operate the off-highway vehicle on the highway for any purpose other than to travel to or from the private or public area as described in subsection 1.</a:t>
            </a:r>
          </a:p>
          <a:p>
            <a:pPr marL="0" indent="0">
              <a:buNone/>
            </a:pPr>
            <a:r>
              <a:rPr lang="en-US" sz="2000" dirty="0"/>
              <a:t>      (Added to NRS by </a:t>
            </a:r>
            <a:r>
              <a:rPr lang="en-US" sz="2000" u="sng" dirty="0">
                <a:hlinkClick r:id="rId2"/>
              </a:rPr>
              <a:t>2005, 2027</a:t>
            </a:r>
            <a:r>
              <a:rPr lang="en-US" sz="2000" dirty="0"/>
              <a:t>; A </a:t>
            </a:r>
            <a:r>
              <a:rPr lang="en-US" sz="2000" u="sng" dirty="0">
                <a:hlinkClick r:id="rId3"/>
              </a:rPr>
              <a:t>2009, 3103</a:t>
            </a:r>
            <a:r>
              <a:rPr lang="en-US" sz="2000" dirty="0"/>
              <a:t>; </a:t>
            </a:r>
            <a:r>
              <a:rPr lang="en-US" sz="2000" u="sng" dirty="0">
                <a:hlinkClick r:id="rId4"/>
              </a:rPr>
              <a:t>2011, 293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65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300" y="635000"/>
            <a:ext cx="6477000" cy="1325563"/>
          </a:xfrm>
        </p:spPr>
        <p:txBody>
          <a:bodyPr/>
          <a:lstStyle/>
          <a:p>
            <a:r>
              <a:rPr lang="en-US" dirty="0" smtClean="0"/>
              <a:t>OHV Friendly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03463"/>
            <a:ext cx="9982200" cy="43259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City of Ely – 2019-04 – Sign installation in progress</a:t>
            </a:r>
          </a:p>
          <a:p>
            <a:pPr lvl="1"/>
            <a:r>
              <a:rPr lang="en-US" dirty="0" smtClean="0"/>
              <a:t>High Desert Trail Blazers – Dispersing OHV Friendly street maps to visitors over 7/4 weekend.</a:t>
            </a:r>
          </a:p>
          <a:p>
            <a:pPr lvl="1"/>
            <a:r>
              <a:rPr lang="en-US" dirty="0" smtClean="0"/>
              <a:t>ORD 718 – Amends Title 6 </a:t>
            </a:r>
            <a:r>
              <a:rPr lang="en-US" dirty="0" err="1" smtClean="0"/>
              <a:t>Ch</a:t>
            </a:r>
            <a:r>
              <a:rPr lang="en-US" dirty="0" smtClean="0"/>
              <a:t> 12 Sec. 2</a:t>
            </a:r>
          </a:p>
          <a:p>
            <a:pPr lvl="2"/>
            <a:r>
              <a:rPr lang="en-US" dirty="0" smtClean="0"/>
              <a:t>See supporting </a:t>
            </a:r>
            <a:r>
              <a:rPr lang="en-US" dirty="0" smtClean="0"/>
              <a:t>docs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City </a:t>
            </a:r>
            <a:r>
              <a:rPr lang="en-US" dirty="0" smtClean="0"/>
              <a:t>of Elko – 2019-03 – Ordinance change to occur in third week of July</a:t>
            </a:r>
          </a:p>
          <a:p>
            <a:pPr lvl="1"/>
            <a:r>
              <a:rPr lang="en-US" dirty="0" smtClean="0"/>
              <a:t>Not an active grant</a:t>
            </a:r>
          </a:p>
          <a:p>
            <a:pPr lvl="1"/>
            <a:r>
              <a:rPr lang="en-US" dirty="0" smtClean="0"/>
              <a:t>Notice to proceed will be provided pending approval of Ordinance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Boulder City – Vote to pass OHV designated streets failed</a:t>
            </a:r>
          </a:p>
          <a:p>
            <a:endParaRPr lang="en-US" dirty="0" smtClean="0"/>
          </a:p>
          <a:p>
            <a:r>
              <a:rPr lang="en-US" dirty="0" smtClean="0"/>
              <a:t>Overton community streets are all within 2 miles of a trailhead, with limited connectivity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0" y="2324159"/>
            <a:ext cx="1394968" cy="42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1339</TotalTime>
  <Words>506</Words>
  <Application>Microsoft Office PowerPoint</Application>
  <PresentationFormat>Widescreen</PresentationFormat>
  <Paragraphs>113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Berlin</vt:lpstr>
      <vt:lpstr>Adobe Acrobat Document</vt:lpstr>
      <vt:lpstr>Nevada Off-Highway Vehicles Program Update</vt:lpstr>
      <vt:lpstr>Contents</vt:lpstr>
      <vt:lpstr>Website Changes – OHV Program Updates</vt:lpstr>
      <vt:lpstr>Grant Projects: LVVLT</vt:lpstr>
      <vt:lpstr>Grant Projects: Prison Hill </vt:lpstr>
      <vt:lpstr>Grant Projects: Winnemucca Sand Dunes</vt:lpstr>
      <vt:lpstr>Land Management</vt:lpstr>
      <vt:lpstr>NRS 490.100</vt:lpstr>
      <vt:lpstr>OHV Friendly Communities</vt:lpstr>
      <vt:lpstr>PowerPoint Presentation</vt:lpstr>
      <vt:lpstr>Travel Plans</vt:lpstr>
      <vt:lpstr>Q3 Goals &amp; Objectives</vt:lpstr>
      <vt:lpstr>Questions?</vt:lpstr>
    </vt:vector>
  </TitlesOfParts>
  <Company>NV Division of Water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Nevada Off-Highway Vehicles Program Update</dc:title>
  <dc:creator>Nikhil Narkhede</dc:creator>
  <cp:lastModifiedBy>Nikhil Narkhede</cp:lastModifiedBy>
  <cp:revision>34</cp:revision>
  <dcterms:created xsi:type="dcterms:W3CDTF">2019-07-03T21:02:03Z</dcterms:created>
  <dcterms:modified xsi:type="dcterms:W3CDTF">2019-07-09T15:26:18Z</dcterms:modified>
</cp:coreProperties>
</file>